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Arimo" panose="020B060402020202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w" pitchFamily="2" charset="77"/>
      <p:regular r:id="rId33"/>
    </p:embeddedFont>
    <p:embeddedFont>
      <p:font typeface="Now Bold" pitchFamily="2" charset="77"/>
      <p:regular r:id="rId34"/>
      <p:bold r:id="rId35"/>
    </p:embeddedFont>
    <p:embeddedFont>
      <p:font typeface="TAN Mon Cheri" pitchFamily="2" charset="0"/>
      <p:regular r:id="rId36"/>
    </p:embeddedFont>
    <p:embeddedFont>
      <p:font typeface="TT Commons Pro" panose="020B0103030102020204" pitchFamily="34" charset="77"/>
      <p:regular r:id="rId37"/>
    </p:embeddedFont>
    <p:embeddedFont>
      <p:font typeface="TT Commons Pro Bold" panose="020B0103030102020204" pitchFamily="34" charset="7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4" autoAdjust="0"/>
    <p:restoredTop sz="94634" autoAdjust="0"/>
  </p:normalViewPr>
  <p:slideViewPr>
    <p:cSldViewPr>
      <p:cViewPr>
        <p:scale>
          <a:sx n="40" d="100"/>
          <a:sy n="40" d="100"/>
        </p:scale>
        <p:origin x="1896" y="18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213364" cy="762000"/>
            <a:chOff x="0" y="0"/>
            <a:chExt cx="4284485" cy="1016000"/>
          </a:xfrm>
        </p:grpSpPr>
        <p:sp>
          <p:nvSpPr>
            <p:cNvPr id="3" name="TextBox 3"/>
            <p:cNvSpPr txBox="1"/>
            <p:nvPr/>
          </p:nvSpPr>
          <p:spPr>
            <a:xfrm>
              <a:off x="1189604" y="0"/>
              <a:ext cx="3094881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</a:rPr>
                <a:t>Diabetes  Awareness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189751"/>
              <a:ext cx="944010" cy="71058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3588" r="3588"/>
          <a:stretch>
            <a:fillRect/>
          </a:stretch>
        </p:blipFill>
        <p:spPr>
          <a:xfrm rot="337666">
            <a:off x="447388" y="-133490"/>
            <a:ext cx="18447884" cy="162473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069924"/>
            <a:ext cx="13518572" cy="356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>
                <a:solidFill>
                  <a:srgbClr val="000000"/>
                </a:solidFill>
                <a:latin typeface="TAN Mon Cheri"/>
              </a:rPr>
              <a:t>PREDICTING DIABETES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82214" y="949325"/>
            <a:ext cx="380220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Commons Pro"/>
              </a:rPr>
              <a:t>NOV 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82214" y="7783377"/>
            <a:ext cx="3802205" cy="1474923"/>
            <a:chOff x="0" y="-47625"/>
            <a:chExt cx="5069606" cy="19665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069606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500" dirty="0">
                  <a:solidFill>
                    <a:srgbClr val="000000"/>
                  </a:solidFill>
                  <a:latin typeface="TT Commons Pro Bold"/>
                </a:rPr>
                <a:t>Presented By:</a:t>
              </a:r>
              <a:endParaRPr lang="en-US" sz="1200" dirty="0">
                <a:solidFill>
                  <a:srgbClr val="000000"/>
                </a:solidFill>
                <a:latin typeface="TT Commons Pr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0647"/>
              <a:ext cx="5069606" cy="1148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500" dirty="0">
                  <a:solidFill>
                    <a:srgbClr val="000000"/>
                  </a:solidFill>
                  <a:latin typeface="TT Commons Pro"/>
                </a:rPr>
                <a:t>Sultanah Aldossari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TT Commons Pro"/>
                </a:rPr>
                <a:t>Rawan Alharbi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041167"/>
            <a:ext cx="16694827" cy="52171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4" name="TextBox 4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6077" y="3897801"/>
            <a:ext cx="16450844" cy="49763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57861"/>
            <a:ext cx="16823716" cy="517329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971406"/>
            <a:ext cx="16457257" cy="528689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2268" y="3875934"/>
            <a:ext cx="16899488" cy="53022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6" t="645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13313" y="-533870"/>
            <a:ext cx="12561810" cy="12912934"/>
            <a:chOff x="0" y="0"/>
            <a:chExt cx="4052466" cy="41657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466" cy="4165739"/>
            </a:xfrm>
            <a:custGeom>
              <a:avLst/>
              <a:gdLst/>
              <a:ahLst/>
              <a:cxnLst/>
              <a:rect l="l" t="t" r="r" b="b"/>
              <a:pathLst>
                <a:path w="4052466" h="4165739">
                  <a:moveTo>
                    <a:pt x="3928006" y="4165739"/>
                  </a:moveTo>
                  <a:lnTo>
                    <a:pt x="124460" y="4165739"/>
                  </a:lnTo>
                  <a:cubicBezTo>
                    <a:pt x="55880" y="4165739"/>
                    <a:pt x="0" y="4109859"/>
                    <a:pt x="0" y="40412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28006" y="0"/>
                  </a:lnTo>
                  <a:cubicBezTo>
                    <a:pt x="3996586" y="0"/>
                    <a:pt x="4052466" y="55880"/>
                    <a:pt x="4052466" y="124460"/>
                  </a:cubicBezTo>
                  <a:lnTo>
                    <a:pt x="4052466" y="4041279"/>
                  </a:lnTo>
                  <a:cubicBezTo>
                    <a:pt x="4052466" y="4109859"/>
                    <a:pt x="3996586" y="4165739"/>
                    <a:pt x="3928006" y="4165739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96658" y="84915"/>
            <a:ext cx="10566234" cy="101171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95132" y="4266147"/>
            <a:ext cx="5366251" cy="2171972"/>
            <a:chOff x="0" y="0"/>
            <a:chExt cx="7155001" cy="2895963"/>
          </a:xfrm>
        </p:grpSpPr>
        <p:sp>
          <p:nvSpPr>
            <p:cNvPr id="7" name="TextBox 7"/>
            <p:cNvSpPr txBox="1"/>
            <p:nvPr/>
          </p:nvSpPr>
          <p:spPr>
            <a:xfrm>
              <a:off x="0" y="1538375"/>
              <a:ext cx="6753310" cy="1357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r>
                <a:rPr lang="en-US" sz="3173">
                  <a:solidFill>
                    <a:srgbClr val="000000"/>
                  </a:solidFill>
                  <a:latin typeface="TT Commons Pro"/>
                </a:rPr>
                <a:t>Relationship between target and predictors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7155001" cy="135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5"/>
                </a:lnSpc>
              </a:pPr>
              <a:r>
                <a:rPr lang="en-US" sz="5923">
                  <a:solidFill>
                    <a:srgbClr val="000000"/>
                  </a:solidFill>
                  <a:latin typeface="TAN Mon Cheri"/>
                </a:rPr>
                <a:t>CONT: EDA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000"/>
          </a:blip>
          <a:srcRect/>
          <a:stretch>
            <a:fillRect/>
          </a:stretch>
        </p:blipFill>
        <p:spPr>
          <a:xfrm rot="1509195">
            <a:off x="-5244925" y="-2799190"/>
            <a:ext cx="11627886" cy="139256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6775"/>
            <a:ext cx="11672558" cy="100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</a:rPr>
              <a:t>DATA PRE-PROCESSING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95014" y="1208919"/>
            <a:ext cx="15350424" cy="153504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938336" y="5191439"/>
            <a:ext cx="3456519" cy="1952277"/>
            <a:chOff x="0" y="0"/>
            <a:chExt cx="1169242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9242" cy="660400"/>
            </a:xfrm>
            <a:custGeom>
              <a:avLst/>
              <a:gdLst/>
              <a:ahLst/>
              <a:cxnLst/>
              <a:rect l="l" t="t" r="r" b="b"/>
              <a:pathLst>
                <a:path w="1169242" h="660400">
                  <a:moveTo>
                    <a:pt x="104478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535940"/>
                  </a:lnTo>
                  <a:cubicBezTo>
                    <a:pt x="1169242" y="604520"/>
                    <a:pt x="1113362" y="660400"/>
                    <a:pt x="1044782" y="66040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325756" y="5938549"/>
            <a:ext cx="268167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ow Bold"/>
              </a:rPr>
              <a:t>Scaling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81294" y="5143499"/>
            <a:ext cx="3263387" cy="1952277"/>
            <a:chOff x="0" y="0"/>
            <a:chExt cx="1169242" cy="6994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9242" cy="699483"/>
            </a:xfrm>
            <a:custGeom>
              <a:avLst/>
              <a:gdLst/>
              <a:ahLst/>
              <a:cxnLst/>
              <a:rect l="l" t="t" r="r" b="b"/>
              <a:pathLst>
                <a:path w="1169242" h="699483">
                  <a:moveTo>
                    <a:pt x="1044782" y="699483"/>
                  </a:moveTo>
                  <a:lnTo>
                    <a:pt x="124460" y="699483"/>
                  </a:lnTo>
                  <a:cubicBezTo>
                    <a:pt x="55880" y="699483"/>
                    <a:pt x="0" y="643603"/>
                    <a:pt x="0" y="575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575023"/>
                  </a:lnTo>
                  <a:cubicBezTo>
                    <a:pt x="1169242" y="643603"/>
                    <a:pt x="1113362" y="699483"/>
                    <a:pt x="1044782" y="699483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530500" y="5678972"/>
            <a:ext cx="2364973" cy="8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2"/>
              </a:lnSpc>
              <a:spcBef>
                <a:spcPct val="0"/>
              </a:spcBef>
            </a:pPr>
            <a:r>
              <a:rPr lang="en-US" sz="2551" dirty="0">
                <a:solidFill>
                  <a:srgbClr val="000000"/>
                </a:solidFill>
                <a:latin typeface="Now Bold"/>
              </a:rPr>
              <a:t>Split into Train and Test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893338" y="5191439"/>
            <a:ext cx="3456519" cy="1952277"/>
            <a:chOff x="0" y="0"/>
            <a:chExt cx="1169242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9242" cy="660400"/>
            </a:xfrm>
            <a:custGeom>
              <a:avLst/>
              <a:gdLst/>
              <a:ahLst/>
              <a:cxnLst/>
              <a:rect l="l" t="t" r="r" b="b"/>
              <a:pathLst>
                <a:path w="1169242" h="660400">
                  <a:moveTo>
                    <a:pt x="104478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535940"/>
                  </a:lnTo>
                  <a:cubicBezTo>
                    <a:pt x="1169242" y="604520"/>
                    <a:pt x="1113362" y="660400"/>
                    <a:pt x="1044782" y="660400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280758" y="5905324"/>
            <a:ext cx="268167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ow Bold"/>
              </a:rPr>
              <a:t>Handle Zeros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CCCBFB5A-5C48-4442-96B9-7B13DA0C7E36}"/>
              </a:ext>
            </a:extLst>
          </p:cNvPr>
          <p:cNvGrpSpPr/>
          <p:nvPr/>
        </p:nvGrpSpPr>
        <p:grpSpPr>
          <a:xfrm>
            <a:off x="902190" y="5176722"/>
            <a:ext cx="3456519" cy="1952277"/>
            <a:chOff x="0" y="0"/>
            <a:chExt cx="1169242" cy="6604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0F525BF-EF62-8247-B15A-C75D45F48AD6}"/>
                </a:ext>
              </a:extLst>
            </p:cNvPr>
            <p:cNvSpPr/>
            <p:nvPr/>
          </p:nvSpPr>
          <p:spPr>
            <a:xfrm>
              <a:off x="0" y="0"/>
              <a:ext cx="1169242" cy="660400"/>
            </a:xfrm>
            <a:custGeom>
              <a:avLst/>
              <a:gdLst/>
              <a:ahLst/>
              <a:cxnLst/>
              <a:rect l="l" t="t" r="r" b="b"/>
              <a:pathLst>
                <a:path w="1169242" h="660400">
                  <a:moveTo>
                    <a:pt x="104478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535940"/>
                  </a:lnTo>
                  <a:cubicBezTo>
                    <a:pt x="1169242" y="604520"/>
                    <a:pt x="1113362" y="660400"/>
                    <a:pt x="1044782" y="66040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93D138EF-C3B7-CB44-B4FD-1C2D5A558D13}"/>
              </a:ext>
            </a:extLst>
          </p:cNvPr>
          <p:cNvSpPr txBox="1"/>
          <p:nvPr/>
        </p:nvSpPr>
        <p:spPr>
          <a:xfrm>
            <a:off x="1255941" y="5905324"/>
            <a:ext cx="2950958" cy="432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ow Bold"/>
              </a:rPr>
              <a:t>Outliers Handling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3" t="51384" r="36563" b="131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5869" y="4257887"/>
            <a:ext cx="7181311" cy="163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400">
                <a:solidFill>
                  <a:srgbClr val="000000"/>
                </a:solidFill>
                <a:latin typeface="TAN Mon Cheri"/>
              </a:rPr>
              <a:t>MODEL </a:t>
            </a:r>
          </a:p>
          <a:p>
            <a:pPr>
              <a:lnSpc>
                <a:spcPts val="6600"/>
              </a:lnSpc>
            </a:pPr>
            <a:r>
              <a:rPr lang="en-US" sz="4400">
                <a:solidFill>
                  <a:srgbClr val="000000"/>
                </a:solidFill>
                <a:latin typeface="TAN Mon Cheri"/>
              </a:rPr>
              <a:t>EXPERIMENTS: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34BDEFA-F4EF-1B4E-B692-AD84D86B1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1" y="784750"/>
            <a:ext cx="11061700" cy="87174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32273" y="-4621707"/>
            <a:ext cx="13938055" cy="139380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265746">
            <a:off x="-5145506" y="2809179"/>
            <a:ext cx="17658977" cy="14436213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F9DA7B1-0797-1843-BDA0-FB6A26DBD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10" y="467588"/>
            <a:ext cx="12130372" cy="955969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620492" y="3327375"/>
            <a:ext cx="12012270" cy="742682"/>
            <a:chOff x="0" y="0"/>
            <a:chExt cx="4063410" cy="3453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3410" cy="345388"/>
            </a:xfrm>
            <a:custGeom>
              <a:avLst/>
              <a:gdLst/>
              <a:ahLst/>
              <a:cxnLst/>
              <a:rect l="l" t="t" r="r" b="b"/>
              <a:pathLst>
                <a:path w="4063410" h="345388">
                  <a:moveTo>
                    <a:pt x="3938950" y="59690"/>
                  </a:moveTo>
                  <a:cubicBezTo>
                    <a:pt x="3974510" y="59690"/>
                    <a:pt x="4003720" y="88900"/>
                    <a:pt x="4003720" y="124460"/>
                  </a:cubicBezTo>
                  <a:lnTo>
                    <a:pt x="4003720" y="220928"/>
                  </a:lnTo>
                  <a:cubicBezTo>
                    <a:pt x="4003720" y="256488"/>
                    <a:pt x="3974510" y="285698"/>
                    <a:pt x="3938950" y="285698"/>
                  </a:cubicBezTo>
                  <a:lnTo>
                    <a:pt x="124460" y="285698"/>
                  </a:lnTo>
                  <a:cubicBezTo>
                    <a:pt x="88900" y="285698"/>
                    <a:pt x="59690" y="256488"/>
                    <a:pt x="59690" y="22092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938950" y="59690"/>
                  </a:lnTo>
                  <a:moveTo>
                    <a:pt x="39389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928"/>
                  </a:lnTo>
                  <a:cubicBezTo>
                    <a:pt x="0" y="289508"/>
                    <a:pt x="55880" y="345388"/>
                    <a:pt x="124460" y="345388"/>
                  </a:cubicBezTo>
                  <a:lnTo>
                    <a:pt x="3938950" y="345388"/>
                  </a:lnTo>
                  <a:cubicBezTo>
                    <a:pt x="4007530" y="345388"/>
                    <a:pt x="4063410" y="289508"/>
                    <a:pt x="4063410" y="220928"/>
                  </a:cubicBezTo>
                  <a:lnTo>
                    <a:pt x="4063410" y="124460"/>
                  </a:lnTo>
                  <a:cubicBezTo>
                    <a:pt x="4063410" y="55880"/>
                    <a:pt x="4007530" y="0"/>
                    <a:pt x="3938950" y="0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1276" y="4152477"/>
            <a:ext cx="11353452" cy="2403847"/>
            <a:chOff x="0" y="0"/>
            <a:chExt cx="15137936" cy="3205130"/>
          </a:xfrm>
        </p:grpSpPr>
        <p:sp>
          <p:nvSpPr>
            <p:cNvPr id="8" name="TextBox 8"/>
            <p:cNvSpPr txBox="1"/>
            <p:nvPr/>
          </p:nvSpPr>
          <p:spPr>
            <a:xfrm>
              <a:off x="0" y="-142875"/>
              <a:ext cx="15137936" cy="2223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00"/>
                </a:lnSpc>
              </a:pPr>
              <a:r>
                <a:rPr lang="en-US" sz="4600">
                  <a:solidFill>
                    <a:srgbClr val="000000"/>
                  </a:solidFill>
                  <a:latin typeface="TAN Mon Cheri"/>
                </a:rPr>
                <a:t>MODEL </a:t>
              </a:r>
            </a:p>
            <a:p>
              <a:pPr>
                <a:lnSpc>
                  <a:spcPts val="6900"/>
                </a:lnSpc>
              </a:pPr>
              <a:r>
                <a:rPr lang="en-US" sz="4600">
                  <a:solidFill>
                    <a:srgbClr val="000000"/>
                  </a:solidFill>
                  <a:latin typeface="TAN Mon Cheri"/>
                </a:rPr>
                <a:t>SELECTION: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5528" y="2473821"/>
              <a:ext cx="1234688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16010" y="6943340"/>
            <a:ext cx="12012270" cy="742684"/>
            <a:chOff x="0" y="0"/>
            <a:chExt cx="4063410" cy="3453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3410" cy="345388"/>
            </a:xfrm>
            <a:custGeom>
              <a:avLst/>
              <a:gdLst/>
              <a:ahLst/>
              <a:cxnLst/>
              <a:rect l="l" t="t" r="r" b="b"/>
              <a:pathLst>
                <a:path w="4063410" h="345388">
                  <a:moveTo>
                    <a:pt x="3938950" y="59690"/>
                  </a:moveTo>
                  <a:cubicBezTo>
                    <a:pt x="3974510" y="59690"/>
                    <a:pt x="4003720" y="88900"/>
                    <a:pt x="4003720" y="124460"/>
                  </a:cubicBezTo>
                  <a:lnTo>
                    <a:pt x="4003720" y="220928"/>
                  </a:lnTo>
                  <a:cubicBezTo>
                    <a:pt x="4003720" y="256488"/>
                    <a:pt x="3974510" y="285698"/>
                    <a:pt x="3938950" y="285698"/>
                  </a:cubicBezTo>
                  <a:lnTo>
                    <a:pt x="124460" y="285698"/>
                  </a:lnTo>
                  <a:cubicBezTo>
                    <a:pt x="88900" y="285698"/>
                    <a:pt x="59690" y="256488"/>
                    <a:pt x="59690" y="22092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938950" y="59690"/>
                  </a:lnTo>
                  <a:moveTo>
                    <a:pt x="39389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928"/>
                  </a:lnTo>
                  <a:cubicBezTo>
                    <a:pt x="0" y="289508"/>
                    <a:pt x="55880" y="345388"/>
                    <a:pt x="124460" y="345388"/>
                  </a:cubicBezTo>
                  <a:lnTo>
                    <a:pt x="3938950" y="345388"/>
                  </a:lnTo>
                  <a:cubicBezTo>
                    <a:pt x="4007530" y="345388"/>
                    <a:pt x="4063410" y="289508"/>
                    <a:pt x="4063410" y="220928"/>
                  </a:cubicBezTo>
                  <a:lnTo>
                    <a:pt x="4063410" y="124460"/>
                  </a:lnTo>
                  <a:cubicBezTo>
                    <a:pt x="4063410" y="55880"/>
                    <a:pt x="4007530" y="0"/>
                    <a:pt x="3938950" y="0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616010" y="9106765"/>
            <a:ext cx="12012270" cy="742686"/>
            <a:chOff x="0" y="0"/>
            <a:chExt cx="4063410" cy="3453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3410" cy="345388"/>
            </a:xfrm>
            <a:custGeom>
              <a:avLst/>
              <a:gdLst/>
              <a:ahLst/>
              <a:cxnLst/>
              <a:rect l="l" t="t" r="r" b="b"/>
              <a:pathLst>
                <a:path w="4063410" h="345388">
                  <a:moveTo>
                    <a:pt x="3938950" y="59690"/>
                  </a:moveTo>
                  <a:cubicBezTo>
                    <a:pt x="3974510" y="59690"/>
                    <a:pt x="4003720" y="88900"/>
                    <a:pt x="4003720" y="124460"/>
                  </a:cubicBezTo>
                  <a:lnTo>
                    <a:pt x="4003720" y="220928"/>
                  </a:lnTo>
                  <a:cubicBezTo>
                    <a:pt x="4003720" y="256488"/>
                    <a:pt x="3974510" y="285698"/>
                    <a:pt x="3938950" y="285698"/>
                  </a:cubicBezTo>
                  <a:lnTo>
                    <a:pt x="124460" y="285698"/>
                  </a:lnTo>
                  <a:cubicBezTo>
                    <a:pt x="88900" y="285698"/>
                    <a:pt x="59690" y="256488"/>
                    <a:pt x="59690" y="22092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938950" y="59690"/>
                  </a:lnTo>
                  <a:moveTo>
                    <a:pt x="39389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928"/>
                  </a:lnTo>
                  <a:cubicBezTo>
                    <a:pt x="0" y="289508"/>
                    <a:pt x="55880" y="345388"/>
                    <a:pt x="124460" y="345388"/>
                  </a:cubicBezTo>
                  <a:lnTo>
                    <a:pt x="3938950" y="345388"/>
                  </a:lnTo>
                  <a:cubicBezTo>
                    <a:pt x="4007530" y="345388"/>
                    <a:pt x="4063410" y="289508"/>
                    <a:pt x="4063410" y="220928"/>
                  </a:cubicBezTo>
                  <a:lnTo>
                    <a:pt x="4063410" y="124460"/>
                  </a:lnTo>
                  <a:cubicBezTo>
                    <a:pt x="4063410" y="55880"/>
                    <a:pt x="4007530" y="0"/>
                    <a:pt x="3938950" y="0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B10CA6A-DBE8-B24E-856D-184D07188EC6}"/>
              </a:ext>
            </a:extLst>
          </p:cNvPr>
          <p:cNvGrpSpPr/>
          <p:nvPr/>
        </p:nvGrpSpPr>
        <p:grpSpPr>
          <a:xfrm>
            <a:off x="5616010" y="2702446"/>
            <a:ext cx="12012270" cy="742686"/>
            <a:chOff x="0" y="0"/>
            <a:chExt cx="4063410" cy="345387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969F79F-0E39-D74F-B749-8F85BDDB8157}"/>
                </a:ext>
              </a:extLst>
            </p:cNvPr>
            <p:cNvSpPr/>
            <p:nvPr/>
          </p:nvSpPr>
          <p:spPr>
            <a:xfrm>
              <a:off x="0" y="0"/>
              <a:ext cx="4063410" cy="345388"/>
            </a:xfrm>
            <a:custGeom>
              <a:avLst/>
              <a:gdLst/>
              <a:ahLst/>
              <a:cxnLst/>
              <a:rect l="l" t="t" r="r" b="b"/>
              <a:pathLst>
                <a:path w="4063410" h="345388">
                  <a:moveTo>
                    <a:pt x="3938950" y="59690"/>
                  </a:moveTo>
                  <a:cubicBezTo>
                    <a:pt x="3974510" y="59690"/>
                    <a:pt x="4003720" y="88900"/>
                    <a:pt x="4003720" y="124460"/>
                  </a:cubicBezTo>
                  <a:lnTo>
                    <a:pt x="4003720" y="220928"/>
                  </a:lnTo>
                  <a:cubicBezTo>
                    <a:pt x="4003720" y="256488"/>
                    <a:pt x="3974510" y="285698"/>
                    <a:pt x="3938950" y="285698"/>
                  </a:cubicBezTo>
                  <a:lnTo>
                    <a:pt x="124460" y="285698"/>
                  </a:lnTo>
                  <a:cubicBezTo>
                    <a:pt x="88900" y="285698"/>
                    <a:pt x="59690" y="256488"/>
                    <a:pt x="59690" y="22092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938950" y="59690"/>
                  </a:lnTo>
                  <a:moveTo>
                    <a:pt x="39389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928"/>
                  </a:lnTo>
                  <a:cubicBezTo>
                    <a:pt x="0" y="289508"/>
                    <a:pt x="55880" y="345388"/>
                    <a:pt x="124460" y="345388"/>
                  </a:cubicBezTo>
                  <a:lnTo>
                    <a:pt x="3938950" y="345388"/>
                  </a:lnTo>
                  <a:cubicBezTo>
                    <a:pt x="4007530" y="345388"/>
                    <a:pt x="4063410" y="289508"/>
                    <a:pt x="4063410" y="220928"/>
                  </a:cubicBezTo>
                  <a:lnTo>
                    <a:pt x="4063410" y="124460"/>
                  </a:lnTo>
                  <a:cubicBezTo>
                    <a:pt x="4063410" y="55880"/>
                    <a:pt x="4007530" y="0"/>
                    <a:pt x="3938950" y="0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5971" r="974" b="64532"/>
          <a:stretch>
            <a:fillRect/>
          </a:stretch>
        </p:blipFill>
        <p:spPr>
          <a:xfrm>
            <a:off x="8021" y="0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1276" y="4045321"/>
            <a:ext cx="11353452" cy="2511002"/>
            <a:chOff x="0" y="-142875"/>
            <a:chExt cx="15137936" cy="33480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15137936" cy="23006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00"/>
                </a:lnSpc>
              </a:pPr>
              <a:r>
                <a:rPr lang="en-US" sz="4600" dirty="0">
                  <a:solidFill>
                    <a:srgbClr val="000000"/>
                  </a:solidFill>
                  <a:latin typeface="TAN Mon Cheri"/>
                </a:rPr>
                <a:t>BEST PREFORMED ALGORITHM: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5528" y="2473821"/>
              <a:ext cx="1234688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74310" y="3828836"/>
            <a:ext cx="5982688" cy="2727487"/>
            <a:chOff x="0" y="0"/>
            <a:chExt cx="8153276" cy="41294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153276" cy="4129418"/>
              <a:chOff x="0" y="0"/>
              <a:chExt cx="1295698" cy="76955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95698" cy="769554"/>
              </a:xfrm>
              <a:custGeom>
                <a:avLst/>
                <a:gdLst/>
                <a:ahLst/>
                <a:cxnLst/>
                <a:rect l="l" t="t" r="r" b="b"/>
                <a:pathLst>
                  <a:path w="1295698" h="769554">
                    <a:moveTo>
                      <a:pt x="1171238" y="769554"/>
                    </a:moveTo>
                    <a:lnTo>
                      <a:pt x="124460" y="769554"/>
                    </a:lnTo>
                    <a:cubicBezTo>
                      <a:pt x="55880" y="769554"/>
                      <a:pt x="0" y="713674"/>
                      <a:pt x="0" y="6450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1238" y="0"/>
                    </a:lnTo>
                    <a:cubicBezTo>
                      <a:pt x="1239818" y="0"/>
                      <a:pt x="1295698" y="55880"/>
                      <a:pt x="1295698" y="124460"/>
                    </a:cubicBezTo>
                    <a:lnTo>
                      <a:pt x="1295698" y="645094"/>
                    </a:lnTo>
                    <a:cubicBezTo>
                      <a:pt x="1295698" y="713674"/>
                      <a:pt x="1239818" y="769554"/>
                      <a:pt x="1171238" y="769554"/>
                    </a:cubicBezTo>
                    <a:close/>
                  </a:path>
                </a:pathLst>
              </a:custGeom>
              <a:solidFill>
                <a:srgbClr val="45467E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621132" y="861721"/>
              <a:ext cx="7179428" cy="732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93"/>
                </a:lnSpc>
                <a:spcBef>
                  <a:spcPct val="0"/>
                </a:spcBef>
              </a:pPr>
              <a:r>
                <a:rPr lang="en-US" sz="3352" dirty="0">
                  <a:solidFill>
                    <a:srgbClr val="FFFFFF"/>
                  </a:solidFill>
                  <a:latin typeface="Now Bold"/>
                </a:rPr>
                <a:t>Logistic Regression L2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12627" y="2077988"/>
              <a:ext cx="6928025" cy="1206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6"/>
                </a:lnSpc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Recall = 81%</a:t>
              </a:r>
            </a:p>
            <a:p>
              <a:pPr marL="0" lvl="0" indent="0" algn="ctr">
                <a:lnSpc>
                  <a:spcPts val="3576"/>
                </a:lnSpc>
                <a:spcBef>
                  <a:spcPct val="0"/>
                </a:spcBef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AUC = 80%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34812" y="7164907"/>
            <a:ext cx="5982687" cy="2593295"/>
            <a:chOff x="0" y="0"/>
            <a:chExt cx="8153276" cy="412941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153276" cy="4129418"/>
              <a:chOff x="0" y="0"/>
              <a:chExt cx="1295698" cy="76955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95698" cy="769554"/>
              </a:xfrm>
              <a:custGeom>
                <a:avLst/>
                <a:gdLst/>
                <a:ahLst/>
                <a:cxnLst/>
                <a:rect l="l" t="t" r="r" b="b"/>
                <a:pathLst>
                  <a:path w="1295698" h="769554">
                    <a:moveTo>
                      <a:pt x="1171238" y="769554"/>
                    </a:moveTo>
                    <a:lnTo>
                      <a:pt x="124460" y="769554"/>
                    </a:lnTo>
                    <a:cubicBezTo>
                      <a:pt x="55880" y="769554"/>
                      <a:pt x="0" y="713674"/>
                      <a:pt x="0" y="6450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1238" y="0"/>
                    </a:lnTo>
                    <a:cubicBezTo>
                      <a:pt x="1239818" y="0"/>
                      <a:pt x="1295698" y="55880"/>
                      <a:pt x="1295698" y="124460"/>
                    </a:cubicBezTo>
                    <a:lnTo>
                      <a:pt x="1295698" y="645094"/>
                    </a:lnTo>
                    <a:cubicBezTo>
                      <a:pt x="1295698" y="713674"/>
                      <a:pt x="1239818" y="769554"/>
                      <a:pt x="1171238" y="769554"/>
                    </a:cubicBezTo>
                    <a:close/>
                  </a:path>
                </a:pathLst>
              </a:custGeom>
              <a:solidFill>
                <a:srgbClr val="C8A1B2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86924" y="812157"/>
              <a:ext cx="7179428" cy="774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4693"/>
                </a:lnSpc>
                <a:spcBef>
                  <a:spcPct val="0"/>
                </a:spcBef>
              </a:pPr>
              <a:r>
                <a:rPr lang="en-US" sz="3352" dirty="0">
                  <a:solidFill>
                    <a:srgbClr val="FFFFFF"/>
                  </a:solidFill>
                  <a:latin typeface="Now Bold"/>
                </a:rPr>
                <a:t>Logistic Regression L1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12627" y="1977335"/>
              <a:ext cx="6928025" cy="1206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6"/>
                </a:lnSpc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Recall = 81%</a:t>
              </a:r>
            </a:p>
            <a:p>
              <a:pPr algn="ctr">
                <a:lnSpc>
                  <a:spcPts val="3576"/>
                </a:lnSpc>
                <a:spcBef>
                  <a:spcPct val="0"/>
                </a:spcBef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AUC = 81%</a:t>
              </a: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698B5F1F-C144-0E4D-9653-CAE7C902EE12}"/>
              </a:ext>
            </a:extLst>
          </p:cNvPr>
          <p:cNvGrpSpPr/>
          <p:nvPr/>
        </p:nvGrpSpPr>
        <p:grpSpPr>
          <a:xfrm>
            <a:off x="9434812" y="693480"/>
            <a:ext cx="5850421" cy="2576986"/>
            <a:chOff x="0" y="0"/>
            <a:chExt cx="8153276" cy="4129418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32D05F65-ABFC-CC44-9456-FA230E2DA6A5}"/>
                </a:ext>
              </a:extLst>
            </p:cNvPr>
            <p:cNvGrpSpPr/>
            <p:nvPr/>
          </p:nvGrpSpPr>
          <p:grpSpPr>
            <a:xfrm>
              <a:off x="0" y="0"/>
              <a:ext cx="8153276" cy="4129418"/>
              <a:chOff x="0" y="0"/>
              <a:chExt cx="1295698" cy="769554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2DA991EC-CCF7-9044-A1DE-041D390E0616}"/>
                  </a:ext>
                </a:extLst>
              </p:cNvPr>
              <p:cNvSpPr/>
              <p:nvPr/>
            </p:nvSpPr>
            <p:spPr>
              <a:xfrm>
                <a:off x="0" y="0"/>
                <a:ext cx="1295698" cy="769554"/>
              </a:xfrm>
              <a:custGeom>
                <a:avLst/>
                <a:gdLst/>
                <a:ahLst/>
                <a:cxnLst/>
                <a:rect l="l" t="t" r="r" b="b"/>
                <a:pathLst>
                  <a:path w="1295698" h="769554">
                    <a:moveTo>
                      <a:pt x="1171238" y="769554"/>
                    </a:moveTo>
                    <a:lnTo>
                      <a:pt x="124460" y="769554"/>
                    </a:lnTo>
                    <a:cubicBezTo>
                      <a:pt x="55880" y="769554"/>
                      <a:pt x="0" y="713674"/>
                      <a:pt x="0" y="6450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1238" y="0"/>
                    </a:lnTo>
                    <a:cubicBezTo>
                      <a:pt x="1239818" y="0"/>
                      <a:pt x="1295698" y="55880"/>
                      <a:pt x="1295698" y="124460"/>
                    </a:cubicBezTo>
                    <a:lnTo>
                      <a:pt x="1295698" y="645094"/>
                    </a:lnTo>
                    <a:cubicBezTo>
                      <a:pt x="1295698" y="713674"/>
                      <a:pt x="1239818" y="769554"/>
                      <a:pt x="1171238" y="769554"/>
                    </a:cubicBezTo>
                    <a:close/>
                  </a:path>
                </a:pathLst>
              </a:custGeom>
              <a:solidFill>
                <a:srgbClr val="C8A1B2"/>
              </a:solidFill>
            </p:spPr>
          </p:sp>
        </p:grp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724F84D9-48A3-814E-A477-871EDFFEBA7B}"/>
                </a:ext>
              </a:extLst>
            </p:cNvPr>
            <p:cNvSpPr txBox="1"/>
            <p:nvPr/>
          </p:nvSpPr>
          <p:spPr>
            <a:xfrm>
              <a:off x="486925" y="812157"/>
              <a:ext cx="7179428" cy="930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4693"/>
                </a:lnSpc>
                <a:spcBef>
                  <a:spcPct val="0"/>
                </a:spcBef>
              </a:pPr>
              <a:r>
                <a:rPr lang="en-US" sz="3352" dirty="0">
                  <a:solidFill>
                    <a:srgbClr val="FFFFFF"/>
                  </a:solidFill>
                  <a:latin typeface="Now Bold"/>
                </a:rPr>
                <a:t>Ada Boost</a:t>
              </a: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B7A58E5-C25B-8040-A59C-20CC7E553279}"/>
                </a:ext>
              </a:extLst>
            </p:cNvPr>
            <p:cNvSpPr txBox="1"/>
            <p:nvPr/>
          </p:nvSpPr>
          <p:spPr>
            <a:xfrm>
              <a:off x="612627" y="1977335"/>
              <a:ext cx="6928024" cy="1449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6"/>
                </a:lnSpc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Recall = 84%</a:t>
              </a:r>
            </a:p>
            <a:p>
              <a:pPr algn="ctr">
                <a:lnSpc>
                  <a:spcPts val="3576"/>
                </a:lnSpc>
                <a:spcBef>
                  <a:spcPct val="0"/>
                </a:spcBef>
              </a:pPr>
              <a:r>
                <a:rPr lang="en-US" sz="2554" dirty="0">
                  <a:solidFill>
                    <a:srgbClr val="FFFFFF"/>
                  </a:solidFill>
                  <a:latin typeface="Now"/>
                </a:rPr>
                <a:t>AUC = 76%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410564" y="1709417"/>
            <a:ext cx="15350424" cy="153504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1585795"/>
            <a:ext cx="1064217" cy="10642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2839542"/>
            <a:ext cx="1064217" cy="1064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4341656"/>
            <a:ext cx="1064217" cy="1064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5700595"/>
            <a:ext cx="1064217" cy="10642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7055685"/>
            <a:ext cx="1064217" cy="1064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00298" y="8320411"/>
            <a:ext cx="1064217" cy="10642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6232703"/>
            <a:ext cx="2940212" cy="411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3198967"/>
            <a:ext cx="7324149" cy="3299623"/>
            <a:chOff x="0" y="0"/>
            <a:chExt cx="9765532" cy="43994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09550"/>
              <a:ext cx="9765532" cy="3484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</a:rPr>
                <a:t>CONTENT OUTLINE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68189"/>
              <a:ext cx="976553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986101" y="1857949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86101" y="3109184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86101" y="4611298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Expolarity Data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86101" y="5972749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Data Pre-processing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6101" y="7325327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Model Building and Evaluation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86101" y="8592565"/>
            <a:ext cx="5854200" cy="48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231542" y="-10869755"/>
            <a:ext cx="15350424" cy="153504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01905" y="602244"/>
            <a:ext cx="11353452" cy="1643170"/>
            <a:chOff x="0" y="-142875"/>
            <a:chExt cx="15137936" cy="219089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15137936" cy="112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00"/>
                </a:lnSpc>
              </a:pPr>
              <a:r>
                <a:rPr lang="en-US" sz="4600" dirty="0">
                  <a:solidFill>
                    <a:srgbClr val="000000"/>
                  </a:solidFill>
                  <a:latin typeface="TAN Mon Cheri"/>
                </a:rPr>
                <a:t>ADA BOOST CLASSIFIER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5528" y="1316710"/>
              <a:ext cx="1234688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</a:rPr>
                <a:t>Confusion matrix &amp; ROC Curve Plot</a:t>
              </a:r>
            </a:p>
          </p:txBody>
        </p:sp>
      </p:grp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AFCF5EDC-7C9F-9546-AD3B-164B96186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864" y="2974339"/>
            <a:ext cx="9260160" cy="6634144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9EA494A1-3946-ED48-B8BB-D086A08AB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74339"/>
            <a:ext cx="6606110" cy="67937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231542" y="-10869755"/>
            <a:ext cx="15350424" cy="153504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01905" y="709400"/>
            <a:ext cx="11353452" cy="1536014"/>
            <a:chOff x="0" y="0"/>
            <a:chExt cx="15137936" cy="204801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15137936" cy="1066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00"/>
                </a:lnSpc>
              </a:pPr>
              <a:r>
                <a:rPr lang="en-US" sz="4600">
                  <a:solidFill>
                    <a:srgbClr val="000000"/>
                  </a:solidFill>
                  <a:latin typeface="TAN Mon Cheri"/>
                </a:rPr>
                <a:t>LOGISTIC REGRESSION L2: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5528" y="1316710"/>
              <a:ext cx="1234688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</a:rPr>
                <a:t>Confusion matrix &amp; ROC Curve Plot</a:t>
              </a:r>
            </a:p>
          </p:txBody>
        </p:sp>
      </p:grp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FBB7E0A-A254-304C-BDCE-20AC446B4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60" y="3012439"/>
            <a:ext cx="8382000" cy="603997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6957C4B8-6A75-514E-9C12-B4F301FE8A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1" b="-1"/>
          <a:stretch/>
        </p:blipFill>
        <p:spPr>
          <a:xfrm>
            <a:off x="2514600" y="3012439"/>
            <a:ext cx="5516489" cy="606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095067" y="-7675212"/>
            <a:ext cx="15350424" cy="153504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01905" y="602244"/>
            <a:ext cx="11353452" cy="1643170"/>
            <a:chOff x="0" y="-142875"/>
            <a:chExt cx="15137936" cy="219089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15137936" cy="112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00"/>
                </a:lnSpc>
              </a:pPr>
              <a:r>
                <a:rPr lang="en-US" sz="4600" dirty="0">
                  <a:solidFill>
                    <a:srgbClr val="000000"/>
                  </a:solidFill>
                  <a:latin typeface="TAN Mon Cheri"/>
                </a:rPr>
                <a:t>LOGISTIC REGRESSION L1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5528" y="1316710"/>
              <a:ext cx="1234688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</a:rPr>
                <a:t>Confusion matrix &amp; ROC Curve Plot</a:t>
              </a:r>
            </a:p>
          </p:txBody>
        </p:sp>
      </p:grp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0A57D65-AE40-374C-B01F-0FF7DFB81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271496"/>
            <a:ext cx="8862268" cy="6386046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164A1C1B-EE0C-6A4D-A966-C9198BDBB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271496"/>
            <a:ext cx="6056940" cy="63757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rcRect/>
          <a:stretch>
            <a:fillRect/>
          </a:stretch>
        </p:blipFill>
        <p:spPr>
          <a:xfrm rot="-8550296">
            <a:off x="5617940" y="-5668028"/>
            <a:ext cx="17658977" cy="144362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886200" y="1866900"/>
            <a:ext cx="13869301" cy="138693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601363"/>
            <a:ext cx="10470235" cy="2991678"/>
            <a:chOff x="0" y="0"/>
            <a:chExt cx="13960313" cy="3988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13960313" cy="2853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50"/>
                </a:lnSpc>
              </a:pPr>
              <a:r>
                <a:rPr lang="en-US" sz="5900">
                  <a:solidFill>
                    <a:srgbClr val="000000"/>
                  </a:solidFill>
                  <a:latin typeface="TAN Mon Cheri"/>
                </a:rPr>
                <a:t>DIABETES PREDICTION APP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7596"/>
              <a:ext cx="1396031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381568">
            <a:off x="10828857" y="-3567569"/>
            <a:ext cx="13067819" cy="143799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9939" t="22422" r="23988" b="22716"/>
          <a:stretch>
            <a:fillRect/>
          </a:stretch>
        </p:blipFill>
        <p:spPr>
          <a:xfrm>
            <a:off x="3533282" y="3786060"/>
            <a:ext cx="1603613" cy="15689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83430" y="4014041"/>
            <a:ext cx="1639056" cy="11294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533282" y="5547987"/>
            <a:ext cx="4130305" cy="2212937"/>
            <a:chOff x="0" y="0"/>
            <a:chExt cx="5507073" cy="2950583"/>
          </a:xfrm>
        </p:grpSpPr>
        <p:sp>
          <p:nvSpPr>
            <p:cNvPr id="6" name="TextBox 6"/>
            <p:cNvSpPr txBox="1"/>
            <p:nvPr/>
          </p:nvSpPr>
          <p:spPr>
            <a:xfrm>
              <a:off x="0" y="2431012"/>
              <a:ext cx="5507073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TT Commons Pro"/>
                </a:rPr>
                <a:t>For better predictions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07073" cy="1934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TT Commons Pro"/>
                </a:rPr>
                <a:t>Collect more data about diabetes and analyze them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83430" y="5509887"/>
            <a:ext cx="4130305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Build a system that helps people in getting an initial information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66775"/>
            <a:ext cx="13537367" cy="100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</a:rPr>
              <a:t>FUTURE WORK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6" t="645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33979" y="4240890"/>
            <a:ext cx="12515853" cy="1805220"/>
            <a:chOff x="0" y="0"/>
            <a:chExt cx="16687804" cy="240696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09550"/>
              <a:ext cx="16687804" cy="1664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</a:rPr>
                <a:t>CONCLUSION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512001" y="1675651"/>
              <a:ext cx="1166380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5136" t="166" r="1809" b="643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86073" y="4060222"/>
            <a:ext cx="12515853" cy="3170470"/>
            <a:chOff x="0" y="0"/>
            <a:chExt cx="16687804" cy="4227293"/>
          </a:xfrm>
        </p:grpSpPr>
        <p:sp>
          <p:nvSpPr>
            <p:cNvPr id="4" name="TextBox 4"/>
            <p:cNvSpPr txBox="1"/>
            <p:nvPr/>
          </p:nvSpPr>
          <p:spPr>
            <a:xfrm>
              <a:off x="0" y="-209550"/>
              <a:ext cx="16687804" cy="3484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</a:rPr>
                <a:t>THANK YOU FOR LISTENING!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512001" y="3495985"/>
              <a:ext cx="1166380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71013"/>
            <a:ext cx="3213364" cy="532936"/>
            <a:chOff x="0" y="0"/>
            <a:chExt cx="4284485" cy="710582"/>
          </a:xfrm>
        </p:grpSpPr>
        <p:sp>
          <p:nvSpPr>
            <p:cNvPr id="7" name="TextBox 7"/>
            <p:cNvSpPr txBox="1"/>
            <p:nvPr/>
          </p:nvSpPr>
          <p:spPr>
            <a:xfrm>
              <a:off x="1189604" y="64249"/>
              <a:ext cx="3094881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</a:rPr>
                <a:t>DIABETES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44010" cy="710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946" t="4586" b="599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1000"/>
          </a:blip>
          <a:srcRect/>
          <a:stretch>
            <a:fillRect/>
          </a:stretch>
        </p:blipFill>
        <p:spPr>
          <a:xfrm rot="-1843946">
            <a:off x="12476426" y="-4906666"/>
            <a:ext cx="10624840" cy="127243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31225"/>
            <a:ext cx="8115300" cy="266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29251"/>
            <a:ext cx="13427298" cy="335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Diabetes is a common chronic disease and poses a great threat to human health. 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It can lead to chronic damage and dysfunction of various tissues. Therefore, The earlier diagnosis is obtained, the much easier we can control diabetes.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Our aim is to predict diabetes using Classification techniques.</a:t>
            </a:r>
          </a:p>
          <a:p>
            <a:pPr>
              <a:lnSpc>
                <a:spcPts val="4500"/>
              </a:lnSpc>
            </a:pPr>
            <a:endParaRPr lang="en-US" sz="1200" dirty="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160776" y="1538136"/>
            <a:ext cx="15350424" cy="153504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rcRect/>
          <a:stretch>
            <a:fillRect/>
          </a:stretch>
        </p:blipFill>
        <p:spPr>
          <a:xfrm rot="437564">
            <a:off x="12315158" y="-774065"/>
            <a:ext cx="14184276" cy="146607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31225"/>
            <a:ext cx="8115300" cy="130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</a:rPr>
              <a:t>DATASET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05363" y="7341346"/>
            <a:ext cx="3113721" cy="1314174"/>
            <a:chOff x="0" y="0"/>
            <a:chExt cx="2146842" cy="9060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605363" y="779227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Outcome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68916" y="3045666"/>
            <a:ext cx="3113721" cy="1314174"/>
            <a:chOff x="0" y="0"/>
            <a:chExt cx="2146842" cy="9060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568916" y="349659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Pregnancies</a:t>
            </a:r>
            <a:r>
              <a:rPr lang="en-US" sz="1200">
                <a:solidFill>
                  <a:srgbClr val="F5F5EF"/>
                </a:solidFill>
                <a:latin typeface="Arimo"/>
              </a:rPr>
              <a:t>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0409" y="7315908"/>
            <a:ext cx="3113721" cy="1314174"/>
            <a:chOff x="0" y="0"/>
            <a:chExt cx="2146842" cy="9060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530409" y="7766831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Age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530409" y="5156416"/>
            <a:ext cx="3113721" cy="1314174"/>
            <a:chOff x="0" y="0"/>
            <a:chExt cx="2146842" cy="9060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530409" y="560734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Insulin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605363" y="5156416"/>
            <a:ext cx="3113721" cy="1314174"/>
            <a:chOff x="0" y="0"/>
            <a:chExt cx="2146842" cy="9060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1605363" y="560734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BMI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605363" y="3045666"/>
            <a:ext cx="3113721" cy="1314174"/>
            <a:chOff x="0" y="0"/>
            <a:chExt cx="2146842" cy="9060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605363" y="349659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Blood Pressure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568916" y="5156416"/>
            <a:ext cx="3113721" cy="1314174"/>
            <a:chOff x="0" y="0"/>
            <a:chExt cx="2146842" cy="9060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3568916" y="560734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Skin Thickness 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568916" y="7341346"/>
            <a:ext cx="3113721" cy="1314174"/>
            <a:chOff x="0" y="0"/>
            <a:chExt cx="2146842" cy="9060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568916" y="7683085"/>
            <a:ext cx="3113721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Diabetes Pedigree Function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5F5EF"/>
              </a:solidFill>
              <a:latin typeface="Now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7530409" y="3045666"/>
            <a:ext cx="3113721" cy="1314174"/>
            <a:chOff x="0" y="0"/>
            <a:chExt cx="2146842" cy="90609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46843" cy="906094"/>
            </a:xfrm>
            <a:custGeom>
              <a:avLst/>
              <a:gdLst/>
              <a:ahLst/>
              <a:cxnLst/>
              <a:rect l="l" t="t" r="r" b="b"/>
              <a:pathLst>
                <a:path w="2146843" h="906094">
                  <a:moveTo>
                    <a:pt x="2022382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2383" y="0"/>
                  </a:lnTo>
                  <a:cubicBezTo>
                    <a:pt x="2090962" y="0"/>
                    <a:pt x="2146843" y="55880"/>
                    <a:pt x="2146843" y="124460"/>
                  </a:cubicBezTo>
                  <a:lnTo>
                    <a:pt x="2146843" y="781634"/>
                  </a:lnTo>
                  <a:cubicBezTo>
                    <a:pt x="2146843" y="850214"/>
                    <a:pt x="2090962" y="906094"/>
                    <a:pt x="2022383" y="906094"/>
                  </a:cubicBezTo>
                  <a:close/>
                </a:path>
              </a:pathLst>
            </a:custGeom>
            <a:solidFill>
              <a:srgbClr val="C8A1B2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7530409" y="3496590"/>
            <a:ext cx="3113721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5F5EF"/>
                </a:solidFill>
                <a:latin typeface="Now Bold"/>
              </a:rPr>
              <a:t>Glucose </a:t>
            </a:r>
            <a:r>
              <a:rPr lang="en-US" sz="1200">
                <a:solidFill>
                  <a:srgbClr val="F5F5EF"/>
                </a:solidFill>
                <a:latin typeface="Arimo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5197" y="-489644"/>
            <a:ext cx="19018395" cy="4861737"/>
            <a:chOff x="0" y="0"/>
            <a:chExt cx="6186311" cy="1581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81428"/>
            </a:xfrm>
            <a:custGeom>
              <a:avLst/>
              <a:gdLst/>
              <a:ahLst/>
              <a:cxnLst/>
              <a:rect l="l" t="t" r="r" b="b"/>
              <a:pathLst>
                <a:path w="6186311" h="1581428">
                  <a:moveTo>
                    <a:pt x="6061851" y="1581428"/>
                  </a:moveTo>
                  <a:lnTo>
                    <a:pt x="124460" y="1581428"/>
                  </a:lnTo>
                  <a:cubicBezTo>
                    <a:pt x="55880" y="1581428"/>
                    <a:pt x="0" y="1525548"/>
                    <a:pt x="0" y="14569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456968"/>
                  </a:lnTo>
                  <a:cubicBezTo>
                    <a:pt x="6186311" y="1525548"/>
                    <a:pt x="6130431" y="1581428"/>
                    <a:pt x="6061851" y="1581428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7539" y="-5223099"/>
            <a:ext cx="13938055" cy="139380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06014" y="4751620"/>
            <a:ext cx="6053286" cy="38424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0702" y="4751620"/>
            <a:ext cx="6374500" cy="37658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85714" y="4751620"/>
            <a:ext cx="8324714" cy="444228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084081" y="1028700"/>
            <a:ext cx="13139592" cy="1825049"/>
            <a:chOff x="0" y="0"/>
            <a:chExt cx="17519456" cy="2433399"/>
          </a:xfrm>
        </p:grpSpPr>
        <p:sp>
          <p:nvSpPr>
            <p:cNvPr id="9" name="TextBox 9"/>
            <p:cNvSpPr txBox="1"/>
            <p:nvPr/>
          </p:nvSpPr>
          <p:spPr>
            <a:xfrm>
              <a:off x="0" y="-209550"/>
              <a:ext cx="17519456" cy="1664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</a:rPr>
                <a:t>TOOLS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02091"/>
              <a:ext cx="17519456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4" name="TextBox 4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82015" y="2028952"/>
            <a:ext cx="10807875" cy="7229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4" name="TextBox 4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2722" y="3472010"/>
            <a:ext cx="17945278" cy="54807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652" y="3604665"/>
            <a:ext cx="17486695" cy="544273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</a:blip>
          <a:srcRect/>
          <a:stretch>
            <a:fillRect/>
          </a:stretch>
        </p:blipFill>
        <p:spPr>
          <a:xfrm rot="-1669334">
            <a:off x="-5480489" y="-5919544"/>
            <a:ext cx="12276134" cy="122761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7578" y="3852933"/>
            <a:ext cx="17040577" cy="528257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2268" y="872046"/>
            <a:ext cx="9051364" cy="3688193"/>
            <a:chOff x="0" y="0"/>
            <a:chExt cx="12068485" cy="4917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398020"/>
              <a:ext cx="8917028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2228"/>
              <a:ext cx="8917028" cy="636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2068485" cy="269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600">
                  <a:solidFill>
                    <a:srgbClr val="000000"/>
                  </a:solidFill>
                  <a:latin typeface="TAN Mon Cheri"/>
                </a:rPr>
                <a:t>EXPOLARITY DATA ANALYSIS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249</Words>
  <Application>Microsoft Macintosh PowerPoint</Application>
  <PresentationFormat>Custom</PresentationFormat>
  <Paragraphs>72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TT Commons Pro Bold</vt:lpstr>
      <vt:lpstr>Now Bold</vt:lpstr>
      <vt:lpstr>Arial</vt:lpstr>
      <vt:lpstr>Arimo</vt:lpstr>
      <vt:lpstr>TT Commons Pro</vt:lpstr>
      <vt:lpstr>Didot</vt:lpstr>
      <vt:lpstr>TAN Mon Cheri</vt:lpstr>
      <vt:lpstr>Calibri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Diabetes</dc:title>
  <cp:lastModifiedBy>sultanah aldosari</cp:lastModifiedBy>
  <cp:revision>4</cp:revision>
  <dcterms:created xsi:type="dcterms:W3CDTF">2006-08-16T00:00:00Z</dcterms:created>
  <dcterms:modified xsi:type="dcterms:W3CDTF">2021-11-07T05:26:15Z</dcterms:modified>
  <dc:identifier>DAEu-VAOmdk</dc:identifier>
</cp:coreProperties>
</file>